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275" r:id="rId3"/>
    <p:sldId id="277" r:id="rId4"/>
    <p:sldId id="302" r:id="rId5"/>
    <p:sldId id="381" r:id="rId6"/>
    <p:sldId id="371" r:id="rId7"/>
    <p:sldId id="372" r:id="rId8"/>
    <p:sldId id="389" r:id="rId9"/>
    <p:sldId id="390" r:id="rId10"/>
    <p:sldId id="357" r:id="rId11"/>
    <p:sldId id="35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kalaf" initials="mk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F4"/>
    <a:srgbClr val="A36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9"/>
    <p:restoredTop sz="60092" autoAdjust="0"/>
  </p:normalViewPr>
  <p:slideViewPr>
    <p:cSldViewPr>
      <p:cViewPr varScale="1">
        <p:scale>
          <a:sx n="64" d="100"/>
          <a:sy n="64" d="100"/>
        </p:scale>
        <p:origin x="20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4504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2F0DB-A891-41B9-9ABB-22F84D88A980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2944D-9086-49E7-8B6E-2DF1C34B7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74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7189C-25B6-4506-A066-CD11E18103CB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41FCE-008E-4C58-A92D-EE7F361F2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All AWS machines are up and nominal for the core stakeholder group.</a:t>
            </a:r>
          </a:p>
          <a:p>
            <a:endParaRPr lang="en-US" baseline="0" dirty="0"/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assistance to a new stakeholder this week – basically helping them setup a Nuxeo build that can be zipped up and deployed locally based off of a vanilla AWS Nuxeo instance deployment.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We’ll track progress here: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www.gifttutoring.org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/projects/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synapticsparks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/wiki/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Running_GIFT_on_Linux_Server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work and news to follow!</a:t>
            </a:r>
            <a:br>
              <a:rPr lang="en-US" dirty="0"/>
            </a:b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89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Costs remain stable on a monthly basis at about $1.8K per month.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2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on the GIFTSym9 paper has now begun, started with the research and studies into current state of the industry on team competencies and constructing learner profiles in GIFT.</a:t>
            </a:r>
          </a:p>
          <a:p>
            <a:endParaRPr lang="en-US" dirty="0"/>
          </a:p>
          <a:p>
            <a:r>
              <a:rPr lang="en-US" dirty="0"/>
              <a:t>We’re kind of assuming the abstract and paper topic was acceptable?  Any comments from the group?</a:t>
            </a:r>
          </a:p>
          <a:p>
            <a:endParaRPr lang="en-US" dirty="0"/>
          </a:p>
          <a:p>
            <a:r>
              <a:rPr lang="en-US" dirty="0"/>
              <a:t>As always we invite coauthors or anyone that would like to work with us for our usual style of GIFTSym presentation – part research, part development, and with a prototype of some new software and system configuration utilizing GIFT moving forward.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40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Skim through this slide – basically let the team know that our priorities may or may not include the tasks on the slide based on discussions on efforts.</a:t>
            </a:r>
          </a:p>
          <a:p>
            <a:endParaRPr lang="en-US" dirty="0"/>
          </a:p>
          <a:p>
            <a:r>
              <a:rPr lang="en-US" dirty="0"/>
              <a:t>Major focus will be furthering GIFT running natively in Linux until otherwise noted.</a:t>
            </a:r>
          </a:p>
          <a:p>
            <a:endParaRPr lang="en-US" dirty="0"/>
          </a:p>
          <a:p>
            <a:r>
              <a:rPr lang="en-US" dirty="0"/>
              <a:t>As always, we defer to GIFT team leadership to direct the priority of efforts and/or adjust this work schedule as they see fit.  Thank them for their input either now or offline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2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62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41FCE-008E-4C58-A92D-EE7F361F2D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4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1" y="4559276"/>
            <a:ext cx="7992577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0" y="3139440"/>
            <a:ext cx="799542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8864" y="4689295"/>
            <a:ext cx="6545174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4" y="3227033"/>
            <a:ext cx="7853495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1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99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40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85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81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94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57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304800"/>
            <a:ext cx="432903" cy="432903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487476" y="65544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16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41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93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600"/>
            </a:lvl1pPr>
          </a:lstStyle>
          <a:p>
            <a:r>
              <a:rPr lang="en-US">
                <a:latin typeface="Times New Roman" panose="02020603050405020304" pitchFamily="18" charset="0"/>
                <a:ea typeface="Arial Unicode MS" panose="020B0604020202020204" pitchFamily="34" charset="-128"/>
              </a:rPr>
              <a:t>BAA W911NF-11-R-0012-03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000" smtClean="0"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KICK-OFF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04685324"/>
              </p:ext>
            </p:extLst>
          </p:nvPr>
        </p:nvGraphicFramePr>
        <p:xfrm>
          <a:off x="736456" y="3389376"/>
          <a:ext cx="7696200" cy="987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6200">
                  <a:extLst>
                    <a:ext uri="{9D8B030D-6E8A-4147-A177-3AD203B41FA5}">
                      <a16:colId xmlns:a16="http://schemas.microsoft.com/office/drawing/2014/main" val="21389460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GIFT:  Scalability, Interoperability     and Content Creation</a:t>
                      </a:r>
                      <a:endParaRPr lang="en-US" sz="1600" dirty="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745" marR="11874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106833"/>
                  </a:ext>
                </a:extLst>
              </a:tr>
            </a:tbl>
          </a:graphicData>
        </a:graphic>
      </p:graphicFrame>
      <p:pic>
        <p:nvPicPr>
          <p:cNvPr id="17" name="Picture 4" descr="N:\Synaptic Sparks\Branding\SSI Full Color Plain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07036" y="304800"/>
            <a:ext cx="1686984" cy="666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teamorlando.org/wp-content/uploads/2014/01/sttc_coin_front1-300x300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8600" y="366479"/>
            <a:ext cx="605192" cy="605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AEFF-4B30-4290-B145-C33F3B70BEF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F51F15F-74C0-428F-BF03-53AA0347698A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ADCAEFF-4B30-4290-B145-C33F3B70BEF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026" name="Picture 2" descr="N:\Synaptic Sparks\Branding\SSI Full Color.png"/>
          <p:cNvPicPr>
            <a:picLocks noChangeAspect="1" noChangeArrowheads="1"/>
          </p:cNvPicPr>
          <p:nvPr userDrawn="1"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44823" y="278166"/>
            <a:ext cx="1007737" cy="56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-7918" y="6400800"/>
            <a:ext cx="91598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dirty="0"/>
              <a:t>Synaptic Sparks Inc.</a:t>
            </a:r>
            <a:r>
              <a:rPr lang="en-US" sz="1100" b="0" i="1" baseline="0" dirty="0"/>
              <a:t> (Licensed 501c3 Nonprofit), </a:t>
            </a:r>
            <a:r>
              <a:rPr lang="en-US" sz="1100" b="0" i="1" baseline="0" dirty="0" err="1"/>
              <a:t>www.SynapticSparks.org</a:t>
            </a:r>
            <a:endParaRPr lang="en-US" sz="1100" b="0" i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BAE06-B9CB-4B7E-BC10-EDA5BC58932B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C07D-7BA2-4081-808D-F7538C8C0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9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3048000" y="6110165"/>
            <a:ext cx="3124200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BAA </a:t>
            </a:r>
            <a:r>
              <a:rPr lang="pl-PL" dirty="0"/>
              <a:t>W911NF-19-C-0043 </a:t>
            </a:r>
          </a:p>
        </p:txBody>
      </p:sp>
      <p:sp>
        <p:nvSpPr>
          <p:cNvPr id="284" name="Shape 284"/>
          <p:cNvSpPr>
            <a:spLocks noGrp="1"/>
          </p:cNvSpPr>
          <p:nvPr>
            <p:ph type="subTitle" sz="quarter" idx="1"/>
          </p:nvPr>
        </p:nvSpPr>
        <p:spPr>
          <a:xfrm>
            <a:off x="1258863" y="4689295"/>
            <a:ext cx="6545176" cy="457201"/>
          </a:xfrm>
          <a:prstGeom prst="rect">
            <a:avLst/>
          </a:prstGeom>
        </p:spPr>
        <p:txBody>
          <a:bodyPr>
            <a:normAutofit/>
          </a:bodyPr>
          <a:lstStyle>
            <a:lvl1pPr defTabSz="886968">
              <a:defRPr sz="1746" spc="291"/>
            </a:lvl1pPr>
          </a:lstStyle>
          <a:p>
            <a:r>
              <a:rPr lang="en-US" dirty="0"/>
              <a:t>April 9</a:t>
            </a:r>
            <a:r>
              <a:rPr dirty="0"/>
              <a:t>, </a:t>
            </a:r>
            <a:r>
              <a:rPr lang="en-US" dirty="0"/>
              <a:t>2021</a:t>
            </a:r>
            <a:r>
              <a:rPr dirty="0"/>
              <a:t> - Technical status meeting</a:t>
            </a:r>
          </a:p>
        </p:txBody>
      </p:sp>
      <p:sp>
        <p:nvSpPr>
          <p:cNvPr id="285" name="Shape 285"/>
          <p:cNvSpPr>
            <a:spLocks noGrp="1"/>
          </p:cNvSpPr>
          <p:nvPr>
            <p:ph type="ctrTitle"/>
          </p:nvPr>
        </p:nvSpPr>
        <p:spPr>
          <a:xfrm>
            <a:off x="604703" y="3352800"/>
            <a:ext cx="7853497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512063">
              <a:lnSpc>
                <a:spcPct val="90000"/>
              </a:lnSpc>
              <a:defRPr sz="2016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cap="none" dirty="0">
                <a:sym typeface="Century Gothic"/>
              </a:rPr>
              <a:t>GIFT: Internationalization and Core GIFT Enhancements</a:t>
            </a:r>
            <a:endParaRPr sz="2800" dirty="0"/>
          </a:p>
        </p:txBody>
      </p:sp>
      <p:pic>
        <p:nvPicPr>
          <p:cNvPr id="286" name="image4.tif" descr="N:\Synaptic Sparks\Branding\SSI Full Color Plain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14016" y="533397"/>
            <a:ext cx="2829985" cy="11187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7" name="image3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703" y="533398"/>
            <a:ext cx="1118705" cy="111870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27419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70DDF-4C2C-694F-8C38-A50278112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A1030-264A-764F-A431-E21A8BD7E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AWS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AWS / RDS Current State – </a:t>
            </a:r>
            <a:r>
              <a:rPr lang="en-US" sz="1600" dirty="0">
                <a:solidFill>
                  <a:srgbClr val="00B050"/>
                </a:solidFill>
              </a:rPr>
              <a:t>Complete Audit of Existing Systems Complete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C60E40-7228-D04E-ADF1-70B5298B41A4}"/>
              </a:ext>
            </a:extLst>
          </p:cNvPr>
          <p:cNvSpPr/>
          <p:nvPr/>
        </p:nvSpPr>
        <p:spPr>
          <a:xfrm>
            <a:off x="631627" y="2125246"/>
            <a:ext cx="779569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Group		  GIFT Instance                Nuxeo VM                    Database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44C30CC-C878-3649-9C86-87CFCAEADD4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3924" y="3767554"/>
            <a:ext cx="863600" cy="8636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1FBB4FA-2934-BA4C-812B-E631B21F328C}"/>
              </a:ext>
            </a:extLst>
          </p:cNvPr>
          <p:cNvSpPr txBox="1"/>
          <p:nvPr/>
        </p:nvSpPr>
        <p:spPr>
          <a:xfrm>
            <a:off x="2331324" y="4597401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GIFTSSIDevWindows</a:t>
            </a:r>
            <a:endParaRPr lang="en-US" sz="800" dirty="0"/>
          </a:p>
          <a:p>
            <a:pPr algn="ctr"/>
            <a:r>
              <a:rPr lang="en-US" sz="800" dirty="0"/>
              <a:t>150 GB</a:t>
            </a:r>
          </a:p>
          <a:p>
            <a:pPr algn="ctr"/>
            <a:r>
              <a:rPr lang="en-US" sz="800" dirty="0"/>
              <a:t>52.43.174.125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307271-3C51-6D43-B435-7AFEF3020A96}"/>
              </a:ext>
            </a:extLst>
          </p:cNvPr>
          <p:cNvSpPr txBox="1"/>
          <p:nvPr/>
        </p:nvSpPr>
        <p:spPr>
          <a:xfrm>
            <a:off x="4490324" y="4597401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GIFTSSIDevNuxeo</a:t>
            </a:r>
            <a:endParaRPr lang="en-US" sz="800" dirty="0"/>
          </a:p>
          <a:p>
            <a:pPr algn="ctr"/>
            <a:r>
              <a:rPr lang="en-US" sz="800" dirty="0"/>
              <a:t>128 GB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21E0D5C-8B9E-DD42-8F08-D7F50753B81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000" y="4038601"/>
            <a:ext cx="903448" cy="5588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7FA87F5-34E0-A240-814D-E47B7F631F3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6101" y="3919955"/>
            <a:ext cx="677446" cy="67744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F7A238F-0A59-1C44-B801-F6AC61671F57}"/>
              </a:ext>
            </a:extLst>
          </p:cNvPr>
          <p:cNvSpPr txBox="1"/>
          <p:nvPr/>
        </p:nvSpPr>
        <p:spPr>
          <a:xfrm>
            <a:off x="6522324" y="4600442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Giftssidevrds</a:t>
            </a:r>
            <a:endParaRPr lang="en-US" sz="800" dirty="0"/>
          </a:p>
          <a:p>
            <a:pPr algn="ctr"/>
            <a:r>
              <a:rPr lang="en-US" sz="800" dirty="0"/>
              <a:t> 100 GB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FB8DA0-CA5A-6640-B5E8-D773D89B760F}"/>
              </a:ext>
            </a:extLst>
          </p:cNvPr>
          <p:cNvSpPr/>
          <p:nvPr/>
        </p:nvSpPr>
        <p:spPr>
          <a:xfrm>
            <a:off x="838316" y="4038601"/>
            <a:ext cx="8595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AWS</a:t>
            </a:r>
          </a:p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Cloud</a:t>
            </a:r>
          </a:p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Testing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23B4230-C074-A94B-801F-5AC93CB10F6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3924" y="2524178"/>
            <a:ext cx="863600" cy="8636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BEB71B5-4C3C-3548-9647-FA1DA2D7432D}"/>
              </a:ext>
            </a:extLst>
          </p:cNvPr>
          <p:cNvSpPr txBox="1"/>
          <p:nvPr/>
        </p:nvSpPr>
        <p:spPr>
          <a:xfrm>
            <a:off x="2331324" y="335402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GIFTCloudWindows</a:t>
            </a:r>
            <a:endParaRPr lang="en-US" sz="800" dirty="0"/>
          </a:p>
          <a:p>
            <a:pPr algn="ctr"/>
            <a:r>
              <a:rPr lang="en-US" sz="800" dirty="0"/>
              <a:t>1000 GB</a:t>
            </a:r>
          </a:p>
          <a:p>
            <a:pPr algn="ctr"/>
            <a:r>
              <a:rPr lang="en-US" sz="800" dirty="0"/>
              <a:t>34.223.241.235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6DBA208-B9B0-8D40-88F4-174BDAFAC529}"/>
              </a:ext>
            </a:extLst>
          </p:cNvPr>
          <p:cNvSpPr txBox="1"/>
          <p:nvPr/>
        </p:nvSpPr>
        <p:spPr>
          <a:xfrm>
            <a:off x="4490324" y="335402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GIFTCloudNuxeo</a:t>
            </a:r>
            <a:endParaRPr lang="en-US" sz="800" dirty="0"/>
          </a:p>
          <a:p>
            <a:pPr algn="ctr"/>
            <a:r>
              <a:rPr lang="en-US" sz="800" dirty="0"/>
              <a:t>1000 GB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8921A9A-23BF-284D-9325-E20C19F2370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000" y="2795225"/>
            <a:ext cx="903448" cy="5588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3C98DDD-8AEF-D14D-A9B1-0B1EAEDAD70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6101" y="2676579"/>
            <a:ext cx="677446" cy="67744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D056CC0-E009-EC4A-BAF1-82A7451FA214}"/>
              </a:ext>
            </a:extLst>
          </p:cNvPr>
          <p:cNvSpPr txBox="1"/>
          <p:nvPr/>
        </p:nvSpPr>
        <p:spPr>
          <a:xfrm>
            <a:off x="6522324" y="3357066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giftclouddbpostgre</a:t>
            </a:r>
            <a:endParaRPr lang="en-US" sz="800" dirty="0"/>
          </a:p>
          <a:p>
            <a:pPr algn="ctr"/>
            <a:r>
              <a:rPr lang="en-US" sz="800" dirty="0"/>
              <a:t> 100 GB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333499E-9B13-F34E-B00D-9EC6A7EFD404}"/>
              </a:ext>
            </a:extLst>
          </p:cNvPr>
          <p:cNvSpPr/>
          <p:nvPr/>
        </p:nvSpPr>
        <p:spPr>
          <a:xfrm>
            <a:off x="556190" y="2795225"/>
            <a:ext cx="14237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GIFT</a:t>
            </a:r>
          </a:p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Cloud</a:t>
            </a:r>
          </a:p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(Production)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F4D12B75-B5E9-114D-B562-EF76301B3028}"/>
              </a:ext>
            </a:extLst>
          </p:cNvPr>
          <p:cNvSpPr/>
          <p:nvPr/>
        </p:nvSpPr>
        <p:spPr>
          <a:xfrm>
            <a:off x="631626" y="3761603"/>
            <a:ext cx="7978973" cy="129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7970495E-C0A1-3949-BDE2-9679C16BC720}"/>
              </a:ext>
            </a:extLst>
          </p:cNvPr>
          <p:cNvSpPr/>
          <p:nvPr/>
        </p:nvSpPr>
        <p:spPr>
          <a:xfrm>
            <a:off x="631625" y="2423719"/>
            <a:ext cx="7978973" cy="13453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B198B1-D26D-46B7-9B69-4538523E100E}"/>
              </a:ext>
            </a:extLst>
          </p:cNvPr>
          <p:cNvSpPr txBox="1"/>
          <p:nvPr/>
        </p:nvSpPr>
        <p:spPr>
          <a:xfrm>
            <a:off x="631625" y="3743685"/>
            <a:ext cx="3711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Currently testing GIFT-CaSS Baseline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27DA637-B5DE-C346-9EAC-C963572F6B10}"/>
              </a:ext>
            </a:extLst>
          </p:cNvPr>
          <p:cNvSpPr txBox="1"/>
          <p:nvPr/>
        </p:nvSpPr>
        <p:spPr>
          <a:xfrm>
            <a:off x="4490323" y="5883228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GIFTCoreLinux</a:t>
            </a:r>
            <a:endParaRPr lang="en-US" sz="800" dirty="0"/>
          </a:p>
          <a:p>
            <a:pPr algn="ctr"/>
            <a:r>
              <a:rPr lang="en-US" sz="800" dirty="0"/>
              <a:t>128 GB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A64D71F8-6D4F-FB4C-AE55-24990402BCB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2999" y="5324428"/>
            <a:ext cx="903448" cy="5588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85557B1-EB93-F84D-A01F-710042C8BBE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6100" y="5205782"/>
            <a:ext cx="677446" cy="677446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DAAB4C33-D640-2446-8C06-9E688C5EB1E8}"/>
              </a:ext>
            </a:extLst>
          </p:cNvPr>
          <p:cNvSpPr txBox="1"/>
          <p:nvPr/>
        </p:nvSpPr>
        <p:spPr>
          <a:xfrm>
            <a:off x="6522323" y="5886269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GIFTCoreLinuxRDS</a:t>
            </a:r>
            <a:endParaRPr lang="en-US" sz="800" dirty="0"/>
          </a:p>
          <a:p>
            <a:pPr algn="ctr"/>
            <a:r>
              <a:rPr lang="en-US" sz="800" dirty="0"/>
              <a:t> 100 GB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34D9866-5677-E044-8411-22E092DA0A07}"/>
              </a:ext>
            </a:extLst>
          </p:cNvPr>
          <p:cNvSpPr/>
          <p:nvPr/>
        </p:nvSpPr>
        <p:spPr>
          <a:xfrm>
            <a:off x="731718" y="5324428"/>
            <a:ext cx="10727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Linux</a:t>
            </a:r>
            <a:b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GIFT-port</a:t>
            </a:r>
            <a:b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Testing</a:t>
            </a: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EC25B016-28C9-1C47-B046-DC0841C4AED2}"/>
              </a:ext>
            </a:extLst>
          </p:cNvPr>
          <p:cNvSpPr/>
          <p:nvPr/>
        </p:nvSpPr>
        <p:spPr>
          <a:xfrm>
            <a:off x="631625" y="5047430"/>
            <a:ext cx="7978973" cy="129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0DBC8C-B0AE-AF42-9CD3-03745219BD06}"/>
              </a:ext>
            </a:extLst>
          </p:cNvPr>
          <p:cNvSpPr txBox="1"/>
          <p:nvPr/>
        </p:nvSpPr>
        <p:spPr>
          <a:xfrm>
            <a:off x="631624" y="5029512"/>
            <a:ext cx="7904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Feasibility Study for Linux Version of GIFT Complete – Moving to Native Solution</a:t>
            </a:r>
          </a:p>
        </p:txBody>
      </p:sp>
    </p:spTree>
    <p:extLst>
      <p:ext uri="{BB962C8B-B14F-4D97-AF65-F5344CB8AC3E}">
        <p14:creationId xmlns:p14="http://schemas.microsoft.com/office/powerpoint/2010/main" val="21025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AWS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AWS / RDS Current State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44C30CC-C878-3649-9C86-87CFCAEADD4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3925" y="2774553"/>
            <a:ext cx="863600" cy="8636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1FBB4FA-2934-BA4C-812B-E631B21F328C}"/>
              </a:ext>
            </a:extLst>
          </p:cNvPr>
          <p:cNvSpPr txBox="1"/>
          <p:nvPr/>
        </p:nvSpPr>
        <p:spPr>
          <a:xfrm>
            <a:off x="2331325" y="36044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GIFTCloudELGG</a:t>
            </a:r>
            <a:endParaRPr lang="en-US" sz="800" dirty="0"/>
          </a:p>
          <a:p>
            <a:pPr algn="ctr"/>
            <a:r>
              <a:rPr lang="en-US" sz="800" dirty="0"/>
              <a:t>30 GB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307271-3C51-6D43-B435-7AFEF3020A96}"/>
              </a:ext>
            </a:extLst>
          </p:cNvPr>
          <p:cNvSpPr txBox="1"/>
          <p:nvPr/>
        </p:nvSpPr>
        <p:spPr>
          <a:xfrm>
            <a:off x="4334956" y="3628733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GIFTPiwikBitnami</a:t>
            </a:r>
            <a:endParaRPr lang="en-US" sz="800" dirty="0"/>
          </a:p>
          <a:p>
            <a:pPr algn="ctr"/>
            <a:r>
              <a:rPr lang="en-US" sz="800" dirty="0"/>
              <a:t>10 GB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21E0D5C-8B9E-DD42-8F08-D7F50753B81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7632" y="3069933"/>
            <a:ext cx="903448" cy="5588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DFB8DA0-CA5A-6640-B5E8-D773D89B760F}"/>
              </a:ext>
            </a:extLst>
          </p:cNvPr>
          <p:cNvSpPr/>
          <p:nvPr/>
        </p:nvSpPr>
        <p:spPr>
          <a:xfrm>
            <a:off x="777521" y="3810893"/>
            <a:ext cx="9573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Support</a:t>
            </a:r>
          </a:p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VMs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6DBA208-B9B0-8D40-88F4-174BDAFAC529}"/>
              </a:ext>
            </a:extLst>
          </p:cNvPr>
          <p:cNvSpPr txBox="1"/>
          <p:nvPr/>
        </p:nvSpPr>
        <p:spPr>
          <a:xfrm>
            <a:off x="6334079" y="362450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GIFTCloudMonitoring</a:t>
            </a:r>
            <a:endParaRPr lang="en-US" sz="800" dirty="0"/>
          </a:p>
          <a:p>
            <a:pPr algn="ctr"/>
            <a:r>
              <a:rPr lang="en-US" sz="800" dirty="0"/>
              <a:t>40 GB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8921A9A-23BF-284D-9325-E20C19F2370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6755" y="3065705"/>
            <a:ext cx="903448" cy="558800"/>
          </a:xfrm>
          <a:prstGeom prst="rect">
            <a:avLst/>
          </a:prstGeom>
        </p:spPr>
      </p:pic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F4D12B75-B5E9-114D-B562-EF76301B3028}"/>
              </a:ext>
            </a:extLst>
          </p:cNvPr>
          <p:cNvSpPr/>
          <p:nvPr/>
        </p:nvSpPr>
        <p:spPr>
          <a:xfrm>
            <a:off x="631627" y="2768601"/>
            <a:ext cx="7978973" cy="26693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53CAF4-4D36-1A43-8D52-B1471DA915BA}"/>
              </a:ext>
            </a:extLst>
          </p:cNvPr>
          <p:cNvSpPr txBox="1"/>
          <p:nvPr/>
        </p:nvSpPr>
        <p:spPr>
          <a:xfrm>
            <a:off x="3792317" y="5098371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Various Image Copies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DAE4C-9A25-8A48-A346-A09B781888FE}"/>
              </a:ext>
            </a:extLst>
          </p:cNvPr>
          <p:cNvSpPr txBox="1"/>
          <p:nvPr/>
        </p:nvSpPr>
        <p:spPr>
          <a:xfrm>
            <a:off x="1149840" y="5523388"/>
            <a:ext cx="684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Estimated Monthly Cost: Estimated at roughly $1,800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EDA433-95B1-0541-A959-20C323609F87}"/>
              </a:ext>
            </a:extLst>
          </p:cNvPr>
          <p:cNvSpPr txBox="1"/>
          <p:nvPr/>
        </p:nvSpPr>
        <p:spPr>
          <a:xfrm>
            <a:off x="4334956" y="4715424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CaSSFedoraCore</a:t>
            </a:r>
            <a:endParaRPr lang="en-US" sz="800" dirty="0"/>
          </a:p>
          <a:p>
            <a:pPr algn="ctr"/>
            <a:r>
              <a:rPr lang="en-US" sz="800" dirty="0"/>
              <a:t>32 GB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EC08C01-206B-ED49-AD49-56D8B9A7395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7632" y="4156624"/>
            <a:ext cx="903448" cy="5588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5D985CF-3D73-3C41-858C-737F003AABB4}"/>
              </a:ext>
            </a:extLst>
          </p:cNvPr>
          <p:cNvSpPr txBox="1"/>
          <p:nvPr/>
        </p:nvSpPr>
        <p:spPr>
          <a:xfrm>
            <a:off x="6330075" y="4715424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CaSSDebianCore</a:t>
            </a:r>
            <a:endParaRPr lang="en-US" sz="800" dirty="0"/>
          </a:p>
          <a:p>
            <a:pPr algn="ctr"/>
            <a:r>
              <a:rPr lang="en-US" sz="800" dirty="0"/>
              <a:t>32 GB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8D3D34B-C6FB-B74A-AD08-03895FFC0FD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2751" y="4156624"/>
            <a:ext cx="903448" cy="5588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3BCF73B-FF79-1248-AC1F-A1949BC5609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3925" y="3928886"/>
            <a:ext cx="863600" cy="8636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D85A72C-7897-634A-A85C-AB59212F18BA}"/>
              </a:ext>
            </a:extLst>
          </p:cNvPr>
          <p:cNvSpPr txBox="1"/>
          <p:nvPr/>
        </p:nvSpPr>
        <p:spPr>
          <a:xfrm>
            <a:off x="2331325" y="4758733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/>
              <a:t>CaSSWindowsServer</a:t>
            </a:r>
            <a:endParaRPr lang="en-US" sz="800" dirty="0"/>
          </a:p>
          <a:p>
            <a:pPr algn="ctr"/>
            <a:r>
              <a:rPr lang="en-US" sz="800" dirty="0"/>
              <a:t>128 GB</a:t>
            </a:r>
          </a:p>
        </p:txBody>
      </p:sp>
    </p:spTree>
    <p:extLst>
      <p:ext uri="{BB962C8B-B14F-4D97-AF65-F5344CB8AC3E}">
        <p14:creationId xmlns:p14="http://schemas.microsoft.com/office/powerpoint/2010/main" val="49551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A794-4F2E-B94F-AF2E-B09345B94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STEEL-R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E2BA4-E26A-B74D-888D-B3A325D8E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1752600"/>
            <a:ext cx="8343899" cy="457199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Participating in the Weekly Huddle and (2) Integration Jams</a:t>
            </a:r>
          </a:p>
          <a:p>
            <a:pPr marL="231458" lvl="1" indent="0">
              <a:buNone/>
            </a:pPr>
            <a:endParaRPr lang="en-US" dirty="0"/>
          </a:p>
          <a:p>
            <a:pPr lvl="1"/>
            <a:r>
              <a:rPr lang="en-US" dirty="0"/>
              <a:t>STEEL-R Huddle – Items of Interest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Planning Near, Mid and Long term calendars at Ft. Hood WSTC – Scenarios with Ft. Hood Terrains – Significant activity to get involved with.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Excited for Increment 2 – unknowns </a:t>
            </a:r>
            <a:r>
              <a:rPr lang="en-US" dirty="0" err="1">
                <a:solidFill>
                  <a:srgbClr val="FF0000"/>
                </a:solidFill>
              </a:rPr>
              <a:t>wrt</a:t>
            </a:r>
            <a:r>
              <a:rPr lang="en-US" dirty="0">
                <a:solidFill>
                  <a:srgbClr val="FF0000"/>
                </a:solidFill>
              </a:rPr>
              <a:t> the TIF --- waiting for them to get a scenario in place.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Summer rotation at Ft Hood – VBS 3 scenarios on Ft Hood terrains. Ft Knox soldiers will be training at WSTC need to support with exercise designs – explore different ranges (Jeanine --- IRB requirements) Question: Is there a current timeline of this initiative?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Movement on the TIF – potential to host everything local and distribute from central location.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Building out a draft for the ITSEC paper – Ben: Who do you need support from?</a:t>
            </a:r>
          </a:p>
          <a:p>
            <a:pPr marL="231458" lvl="1" indent="0">
              <a:buNone/>
            </a:pPr>
            <a:r>
              <a:rPr lang="en-US" dirty="0"/>
              <a:t>Other Items of Interest:</a:t>
            </a:r>
          </a:p>
          <a:p>
            <a:pPr lvl="1"/>
            <a:r>
              <a:rPr lang="en-US" sz="1125" dirty="0"/>
              <a:t>Cease all Communications Over Non-Secure Networks – </a:t>
            </a:r>
            <a:r>
              <a:rPr lang="en-US" sz="1125" dirty="0">
                <a:solidFill>
                  <a:srgbClr val="FF0000"/>
                </a:solidFill>
              </a:rPr>
              <a:t>Ben, Any Updates?</a:t>
            </a:r>
          </a:p>
          <a:p>
            <a:pPr lvl="1"/>
            <a:r>
              <a:rPr lang="en-US" sz="1125" dirty="0"/>
              <a:t>Discussion, How Does the Competency Tested Feedback into the Scenario Homework Assignment – Review Design Recommendations for ITS’s, Volume 8, Data Visualization Chapter 3 – THE GIFT OF SCRUTABLE LEARNER MODELS: WHY AND HOW </a:t>
            </a:r>
          </a:p>
          <a:p>
            <a:pPr lvl="1"/>
            <a:r>
              <a:rPr lang="en-US" sz="1125" dirty="0"/>
              <a:t>SSI GIFTSym7 – GIFT, Competencies, VR and Biometrics Applied to Squad Training </a:t>
            </a:r>
            <a:endParaRPr lang="en-US" sz="1425" dirty="0"/>
          </a:p>
          <a:p>
            <a:pPr marL="308610" lvl="1" indent="0">
              <a:buNone/>
            </a:pPr>
            <a:endParaRPr lang="en-US" sz="135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2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8C7144-C86D-4DAE-A10C-FFDAF4529352}"/>
              </a:ext>
            </a:extLst>
          </p:cNvPr>
          <p:cNvSpPr txBox="1"/>
          <p:nvPr/>
        </p:nvSpPr>
        <p:spPr>
          <a:xfrm>
            <a:off x="426128" y="2146552"/>
            <a:ext cx="8260672" cy="410184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marL="192881" indent="-171450" defTabSz="685800">
              <a:lnSpc>
                <a:spcPct val="90000"/>
              </a:lnSpc>
              <a:spcBef>
                <a:spcPct val="20000"/>
              </a:spcBef>
              <a:buClr>
                <a:srgbClr val="93A299"/>
              </a:buClr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564B3C"/>
                </a:solidFill>
                <a:latin typeface="Century Gothic"/>
              </a:rPr>
              <a:t>Our original idea was to add two columns to the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SurveyPage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database table. These two columns were TIMED and COMPLETIONTIME. TIMED was a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boolean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value to check if a survey page was timed or not (represented in the UI by a check box) and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completiontime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was an integer that held how much time a student had to complete a survey page, in seconds. </a:t>
            </a:r>
          </a:p>
          <a:p>
            <a:pPr marL="192881" indent="-171450" defTabSz="685800">
              <a:lnSpc>
                <a:spcPct val="90000"/>
              </a:lnSpc>
              <a:spcBef>
                <a:spcPct val="20000"/>
              </a:spcBef>
              <a:buClr>
                <a:srgbClr val="93A299"/>
              </a:buClr>
              <a:buFont typeface="Arial" pitchFamily="34" charset="0"/>
              <a:buChar char="•"/>
              <a:defRPr/>
            </a:pPr>
            <a:endParaRPr lang="en-US" sz="2000" dirty="0">
              <a:solidFill>
                <a:srgbClr val="564B3C"/>
              </a:solidFill>
              <a:latin typeface="Century Gothic"/>
            </a:endParaRPr>
          </a:p>
          <a:p>
            <a:pPr marL="192881" indent="-171450" defTabSz="685800">
              <a:lnSpc>
                <a:spcPct val="90000"/>
              </a:lnSpc>
              <a:spcBef>
                <a:spcPct val="20000"/>
              </a:spcBef>
              <a:buClr>
                <a:srgbClr val="93A299"/>
              </a:buClr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564B3C"/>
                </a:solidFill>
                <a:latin typeface="Century Gothic"/>
              </a:rPr>
              <a:t>We successfully added these two columns by adding the two variables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boolean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isTimed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and int </a:t>
            </a:r>
            <a:r>
              <a:rPr lang="en-US" sz="2000" dirty="0" err="1">
                <a:solidFill>
                  <a:srgbClr val="564B3C"/>
                </a:solidFill>
                <a:latin typeface="Century Gothic"/>
              </a:rPr>
              <a:t>completionTime</a:t>
            </a:r>
            <a:r>
              <a:rPr lang="en-US" sz="2000" dirty="0">
                <a:solidFill>
                  <a:srgbClr val="564B3C"/>
                </a:solidFill>
                <a:latin typeface="Century Gothic"/>
              </a:rPr>
              <a:t> to DbSurvey.java and its associated classes. This appeared to work, and the values for each column were saved and updated correctly. However, we did notice that when trying to take a survey, the page would hang while loading and never present the survey.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B12FE9-50B1-4D19-82E2-2BF761F2A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TIMEd</a:t>
            </a:r>
            <a:r>
              <a:rPr lang="en-US" dirty="0"/>
              <a:t> surveys</a:t>
            </a:r>
          </a:p>
        </p:txBody>
      </p:sp>
    </p:spTree>
    <p:extLst>
      <p:ext uri="{BB962C8B-B14F-4D97-AF65-F5344CB8AC3E}">
        <p14:creationId xmlns:p14="http://schemas.microsoft.com/office/powerpoint/2010/main" val="355202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DADED-C698-4414-A960-FE235B94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TIMED surveys (Contd.)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C882F-992F-43AE-88E1-E47DD6F0C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6128" y="2146552"/>
            <a:ext cx="4298272" cy="4101847"/>
          </a:xfrm>
        </p:spPr>
        <p:txBody>
          <a:bodyPr>
            <a:normAutofit/>
          </a:bodyPr>
          <a:lstStyle/>
          <a:p>
            <a:r>
              <a:rPr lang="en-US" sz="1800" dirty="0"/>
              <a:t>Our current path forward is to instead add our two properties </a:t>
            </a:r>
            <a:r>
              <a:rPr lang="en-US" sz="1800" dirty="0" err="1"/>
              <a:t>isTimed</a:t>
            </a:r>
            <a:r>
              <a:rPr lang="en-US" sz="1800" dirty="0"/>
              <a:t> and </a:t>
            </a:r>
            <a:r>
              <a:rPr lang="en-US" sz="1800" dirty="0" err="1"/>
              <a:t>completionTime</a:t>
            </a:r>
            <a:r>
              <a:rPr lang="en-US" sz="1800" dirty="0"/>
              <a:t> to </a:t>
            </a:r>
            <a:r>
              <a:rPr lang="en-US" sz="1800" dirty="0" err="1"/>
              <a:t>SurveyProperties.java</a:t>
            </a:r>
            <a:r>
              <a:rPr lang="en-US" sz="1800" dirty="0"/>
              <a:t> </a:t>
            </a:r>
          </a:p>
          <a:p>
            <a:endParaRPr lang="en-US" sz="1800" dirty="0"/>
          </a:p>
          <a:p>
            <a:r>
              <a:rPr lang="en-US" sz="1800" dirty="0"/>
              <a:t>Peer review  revealed to us that adding more columns to the database would make the database unnecessarily more complex. </a:t>
            </a:r>
          </a:p>
          <a:p>
            <a:endParaRPr lang="en-US" sz="1800" dirty="0"/>
          </a:p>
          <a:p>
            <a:r>
              <a:rPr lang="en-US" sz="1800" dirty="0"/>
              <a:t>Current status and delivery discussion.</a:t>
            </a:r>
          </a:p>
          <a:p>
            <a:endParaRPr lang="en-US" dirty="0"/>
          </a:p>
        </p:txBody>
      </p:sp>
      <p:pic>
        <p:nvPicPr>
          <p:cNvPr id="11" name="Picture 10" descr="Graphical user interface&#10;&#10;Description automatically generated">
            <a:extLst>
              <a:ext uri="{FF2B5EF4-FFF2-40B4-BE49-F238E27FC236}">
                <a16:creationId xmlns:a16="http://schemas.microsoft.com/office/drawing/2014/main" id="{CE83E253-DE47-4E93-B7AB-59E369106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80" y="2263334"/>
            <a:ext cx="3231495" cy="3102894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2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5D3C-C8C8-C24A-A297-D926A76A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GIFTSym9 – Submission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09730-B926-334B-83CD-A3514A3F9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trike="sngStrike" dirty="0"/>
              <a:t>Abstract Submission Deadline - 14 (24) March 2021</a:t>
            </a:r>
          </a:p>
          <a:p>
            <a:pPr lvl="1"/>
            <a:r>
              <a:rPr lang="en-US" strike="sngStrike" dirty="0"/>
              <a:t>SSI to submit abstract for Short Paper on Analyzing Team Competency Aggregations and Profiles in GIFT (AISs)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Acceptance Notification - 26 March 2021</a:t>
            </a:r>
          </a:p>
          <a:p>
            <a:endParaRPr lang="en-US" dirty="0"/>
          </a:p>
          <a:p>
            <a:r>
              <a:rPr lang="en-US" dirty="0"/>
              <a:t>Paper Submission Deadline - 06 May 2021</a:t>
            </a:r>
          </a:p>
          <a:p>
            <a:endParaRPr lang="en-US" dirty="0"/>
          </a:p>
          <a:p>
            <a:r>
              <a:rPr lang="en-US" dirty="0"/>
              <a:t>Presentation Submission Deadline – 21 May 2021</a:t>
            </a:r>
          </a:p>
          <a:p>
            <a:endParaRPr lang="en-US" dirty="0"/>
          </a:p>
          <a:p>
            <a:r>
              <a:rPr lang="en-US" dirty="0"/>
              <a:t>GIFTSym9 – 26-28 May 2021, Virtual*</a:t>
            </a:r>
          </a:p>
        </p:txBody>
      </p:sp>
    </p:spTree>
    <p:extLst>
      <p:ext uri="{BB962C8B-B14F-4D97-AF65-F5344CB8AC3E}">
        <p14:creationId xmlns:p14="http://schemas.microsoft.com/office/powerpoint/2010/main" val="3117817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3407F-72B3-1645-8024-3D0352A6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upcoming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D8D37-CFAC-A84E-94CE-890E59825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Proposal for Next Major Tasking Set Submitted</a:t>
            </a:r>
          </a:p>
          <a:p>
            <a:pPr lvl="1"/>
            <a:r>
              <a:rPr lang="en-US" dirty="0"/>
              <a:t>Amazon Web Services for Core GIFT Team and Experiments</a:t>
            </a:r>
          </a:p>
          <a:p>
            <a:pPr lvl="2"/>
            <a:r>
              <a:rPr lang="en-US" dirty="0"/>
              <a:t>Focus on using proven deployment instructions to assist community with hosting their own GIFT servers, rather than immediately and directly supporting by hosting ourselves</a:t>
            </a:r>
          </a:p>
          <a:p>
            <a:pPr lvl="1"/>
            <a:r>
              <a:rPr lang="en-US" dirty="0"/>
              <a:t>Data Visualization and Team-Focused Instructor GUI Tool Extensions</a:t>
            </a:r>
          </a:p>
          <a:p>
            <a:pPr lvl="1"/>
            <a:r>
              <a:rPr lang="en-US" dirty="0"/>
              <a:t>Wearable “IOT” Smart Sensors and Clothing</a:t>
            </a:r>
          </a:p>
          <a:p>
            <a:pPr lvl="2"/>
            <a:r>
              <a:rPr lang="en-US" dirty="0"/>
              <a:t>Focus on team performance assessment that becomes possible through the “hive” sensor data.  Possibly integrate with mobile technologies.</a:t>
            </a:r>
          </a:p>
          <a:p>
            <a:pPr lvl="1"/>
            <a:r>
              <a:rPr lang="en-US" dirty="0"/>
              <a:t>Data Analytics and xAPI Interface Development</a:t>
            </a:r>
          </a:p>
          <a:p>
            <a:pPr lvl="1"/>
            <a:r>
              <a:rPr lang="en-US" dirty="0"/>
              <a:t>STEEL-R / CaSS / KSA-Based Course Content Tagging, Assessments, and Recommendations</a:t>
            </a:r>
          </a:p>
          <a:p>
            <a:pPr lvl="2"/>
            <a:r>
              <a:rPr lang="en-US" dirty="0"/>
              <a:t>Individual and Team Level Interfaces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GIFT Core Architecture Research and Enhancements (Native Linux Ops) – Considered the current major focus</a:t>
            </a:r>
          </a:p>
        </p:txBody>
      </p:sp>
    </p:spTree>
    <p:extLst>
      <p:ext uri="{BB962C8B-B14F-4D97-AF65-F5344CB8AC3E}">
        <p14:creationId xmlns:p14="http://schemas.microsoft.com/office/powerpoint/2010/main" val="240376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96849-7E0D-1945-8E96-06AC54077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A47C7-5F6A-AF47-B170-7FC15D9A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Current Tasking, In Order of Priority (Please Comment if Needed)</a:t>
            </a:r>
          </a:p>
          <a:p>
            <a:pPr lvl="1"/>
            <a:endParaRPr lang="en-US" sz="1100" dirty="0"/>
          </a:p>
          <a:p>
            <a:pPr lvl="1"/>
            <a:r>
              <a:rPr lang="en-US" sz="1400" strike="sngStrike" dirty="0"/>
              <a:t>Send Final Reports and Next Proposal to CO</a:t>
            </a:r>
          </a:p>
          <a:p>
            <a:pPr lvl="1"/>
            <a:r>
              <a:rPr lang="en-US" sz="1400" strike="sngStrike" dirty="0"/>
              <a:t>Vanderbilt Video Processor Task</a:t>
            </a:r>
          </a:p>
          <a:p>
            <a:pPr lvl="1"/>
            <a:r>
              <a:rPr lang="en-US" sz="1400" strike="sngStrike" dirty="0"/>
              <a:t>Deliver feasibility study for GIFT-to-Linux port, and VM-in-VM study (In progress on Wiki)</a:t>
            </a:r>
          </a:p>
          <a:p>
            <a:pPr lvl="1"/>
            <a:r>
              <a:rPr lang="en-US" sz="1400" dirty="0"/>
              <a:t>Deliver Timed Survey build (different branch from 1+ years ago, ‘Alpha’ functionality as the auto timed-progression still had 1 critical bug.  Will reanalyze with merged current GIFT trunk baseline)</a:t>
            </a:r>
          </a:p>
          <a:p>
            <a:pPr lvl="1"/>
            <a:r>
              <a:rPr lang="en-US" sz="1400" strike="sngStrike" dirty="0"/>
              <a:t>GIFTSym9 Paper Abstract Submission </a:t>
            </a:r>
            <a:r>
              <a:rPr lang="en-US" sz="1400" dirty="0"/>
              <a:t>+ Follow-On Tasks</a:t>
            </a:r>
          </a:p>
          <a:p>
            <a:pPr lvl="1"/>
            <a:r>
              <a:rPr lang="en-US" sz="1400" strike="sngStrike" dirty="0"/>
              <a:t>Perform AWS updates for RDS and Certs, Downtime Event</a:t>
            </a:r>
          </a:p>
          <a:p>
            <a:pPr lvl="1"/>
            <a:r>
              <a:rPr lang="en-US" sz="1400" dirty="0"/>
              <a:t>Continue working highest-priority GIFT-CaSS tickets</a:t>
            </a:r>
          </a:p>
          <a:p>
            <a:pPr lvl="1"/>
            <a:r>
              <a:rPr lang="en-US" sz="1400" dirty="0"/>
              <a:t>Support STEEL-R meetings and guide GIFT-CaSS I&amp;T from requirements</a:t>
            </a:r>
          </a:p>
          <a:p>
            <a:pPr lvl="1"/>
            <a:r>
              <a:rPr lang="en-US" sz="1400" strike="sngStrike" dirty="0"/>
              <a:t>Deliver “Phase I” of GIFT-CaSS I&amp;T</a:t>
            </a:r>
          </a:p>
          <a:p>
            <a:pPr lvl="1"/>
            <a:r>
              <a:rPr lang="en-US" sz="1400" strike="sngStrike" dirty="0"/>
              <a:t>Assist GIFT stakeholders deploy AWS GIFT instances</a:t>
            </a:r>
          </a:p>
          <a:p>
            <a:pPr lvl="1"/>
            <a:r>
              <a:rPr lang="en-US" sz="1400" strike="sngStrike" dirty="0"/>
              <a:t>Audit AWS Systems for potential stoppages and backup local copies</a:t>
            </a:r>
          </a:p>
          <a:p>
            <a:pPr lvl="1"/>
            <a:r>
              <a:rPr lang="en-US" sz="1400" dirty="0"/>
              <a:t>Resolve final i18n GAT Language Pack challenges with DT, and assist with test plans and any other issues possible</a:t>
            </a:r>
          </a:p>
        </p:txBody>
      </p:sp>
    </p:spTree>
    <p:extLst>
      <p:ext uri="{BB962C8B-B14F-4D97-AF65-F5344CB8AC3E}">
        <p14:creationId xmlns:p14="http://schemas.microsoft.com/office/powerpoint/2010/main" val="3295501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1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0070C0"/>
      </a:hlink>
      <a:folHlink>
        <a:srgbClr val="7030A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28965</TotalTime>
  <Words>1168</Words>
  <Application>Microsoft Macintosh PowerPoint</Application>
  <PresentationFormat>On-screen Show (4:3)</PresentationFormat>
  <Paragraphs>139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Calibri Light</vt:lpstr>
      <vt:lpstr>Century Gothic</vt:lpstr>
      <vt:lpstr>Helvetica</vt:lpstr>
      <vt:lpstr>Times New Roman</vt:lpstr>
      <vt:lpstr>Apothecary</vt:lpstr>
      <vt:lpstr>Custom Design</vt:lpstr>
      <vt:lpstr>GIFT: Internationalization and Core GIFT Enhancements</vt:lpstr>
      <vt:lpstr>AWS Maintenance</vt:lpstr>
      <vt:lpstr>AWS Maintenance</vt:lpstr>
      <vt:lpstr>STEEL-R SUPPORT</vt:lpstr>
      <vt:lpstr>TIMEd surveys</vt:lpstr>
      <vt:lpstr>TIMED surveys (Contd.)</vt:lpstr>
      <vt:lpstr>GIFTSym9 – Submission Schedule</vt:lpstr>
      <vt:lpstr>Other upcoming priorities</vt:lpstr>
      <vt:lpstr>Overall Priorities</vt:lpstr>
      <vt:lpstr>Reference Slides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 M</cp:lastModifiedBy>
  <cp:revision>963</cp:revision>
  <dcterms:created xsi:type="dcterms:W3CDTF">2013-08-28T01:16:40Z</dcterms:created>
  <dcterms:modified xsi:type="dcterms:W3CDTF">2021-04-09T00:56:10Z</dcterms:modified>
</cp:coreProperties>
</file>